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9" r:id="rId3"/>
    <p:sldId id="291" r:id="rId4"/>
    <p:sldId id="292" r:id="rId5"/>
    <p:sldId id="293" r:id="rId6"/>
    <p:sldId id="295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29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24" autoAdjust="0"/>
  </p:normalViewPr>
  <p:slideViewPr>
    <p:cSldViewPr snapToGrid="0">
      <p:cViewPr varScale="1">
        <p:scale>
          <a:sx n="70" d="100"/>
          <a:sy n="70" d="100"/>
        </p:scale>
        <p:origin x="70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1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6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2" y="2467428"/>
            <a:ext cx="1181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CONCEPTS  &amp; TOOLS OF DENTAL PUBLIC HEALTH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5715000"/>
            <a:ext cx="1139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762000"/>
            <a:ext cx="1120257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US" altLang="en-US" sz="3200" dirty="0"/>
              <a:t>5.To evaluate the efficiency of vaccines &amp; sera 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 startAt="4"/>
            </a:pPr>
            <a:endParaRPr lang="en-US" altLang="en-US" sz="3200" dirty="0"/>
          </a:p>
          <a:p>
            <a:pPr marL="457200" indent="-457200" algn="just">
              <a:spcBef>
                <a:spcPct val="50000"/>
              </a:spcBef>
            </a:pPr>
            <a:r>
              <a:rPr lang="en-US" altLang="en-US" sz="3200" dirty="0"/>
              <a:t>6.To locate, define and measure the community </a:t>
            </a:r>
          </a:p>
          <a:p>
            <a:pPr marL="457200" indent="-457200" algn="just">
              <a:spcBef>
                <a:spcPct val="50000"/>
              </a:spcBef>
            </a:pPr>
            <a:endParaRPr lang="en-US" altLang="en-US" sz="3200" dirty="0"/>
          </a:p>
          <a:p>
            <a:pPr marL="457200" indent="-457200" algn="just">
              <a:spcBef>
                <a:spcPct val="50000"/>
              </a:spcBef>
            </a:pPr>
            <a:r>
              <a:rPr lang="en-US" altLang="en-US" sz="3200" dirty="0"/>
              <a:t>7.Morbidity and mortality in the community.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 startAt="4"/>
            </a:pPr>
            <a:endParaRPr lang="en-US" altLang="en-US" sz="3200" dirty="0"/>
          </a:p>
          <a:p>
            <a:pPr marL="457200" indent="-457200" algn="just">
              <a:spcBef>
                <a:spcPct val="50000"/>
              </a:spcBef>
            </a:pPr>
            <a:r>
              <a:rPr lang="en-US" altLang="en-US" sz="3200" dirty="0"/>
              <a:t>8.To fix priorities in public health program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609600"/>
            <a:ext cx="57340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500" b="1">
                <a:solidFill>
                  <a:schemeClr val="accent1"/>
                </a:solidFill>
              </a:rPr>
              <a:t>- SOCIAL SCIENES -</a:t>
            </a:r>
            <a:r>
              <a:rPr lang="en-US" altLang="en-US" sz="2600" b="1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1600200"/>
            <a:ext cx="855503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endParaRPr lang="en-US" altLang="en-US" sz="3200"/>
          </a:p>
          <a:p>
            <a:pPr marL="0" lvl="1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/>
              <a:t> Includes sociology, cultural anthropology </a:t>
            </a:r>
          </a:p>
          <a:p>
            <a:pPr marL="0" lvl="1" algn="just">
              <a:spcBef>
                <a:spcPct val="50000"/>
              </a:spcBef>
              <a:buFont typeface="Arial" charset="0"/>
              <a:buChar char="•"/>
            </a:pPr>
            <a:endParaRPr lang="en-US" altLang="en-US" sz="3200"/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/>
              <a:t>Community effort is  dependent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 altLang="en-US" sz="320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/>
              <a:t> Upon the group behaviour of the individuals.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1600200"/>
            <a:ext cx="86106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The social scientists  called for  health program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 altLang="en-US" sz="32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Necessary when effort &amp; effect do not match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 altLang="en-US" sz="3200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We want to know why.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838200"/>
            <a:ext cx="81534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/>
              <a:t>      THE SOCIAL SCIENTIST HELPS US ;</a:t>
            </a:r>
          </a:p>
          <a:p>
            <a:pPr algn="just">
              <a:spcBef>
                <a:spcPct val="50000"/>
              </a:spcBef>
            </a:pPr>
            <a:endParaRPr lang="en-US" altLang="en-US" sz="2800" dirty="0"/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 In the assessment of the process</a:t>
            </a:r>
          </a:p>
          <a:p>
            <a:pPr lvl="1" algn="just">
              <a:spcBef>
                <a:spcPct val="50000"/>
              </a:spcBef>
            </a:pPr>
            <a:endParaRPr lang="en-US" altLang="en-US" sz="2800" dirty="0"/>
          </a:p>
          <a:p>
            <a:pPr lvl="1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 dirty="0"/>
              <a:t> This process fits with the socio-cultural system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609600"/>
            <a:ext cx="8520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accent1"/>
                </a:solidFill>
              </a:rPr>
              <a:t>- PRINCIPLES OF ADMINISTRATION -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" y="1676400"/>
            <a:ext cx="84582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/>
              <a:t>The dentist with a leadership role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/>
              <a:t>Administrative work may be divided-</a:t>
            </a:r>
          </a:p>
          <a:p>
            <a:pPr lvl="1">
              <a:spcBef>
                <a:spcPct val="50000"/>
              </a:spcBef>
            </a:pPr>
            <a:r>
              <a:rPr lang="en-US" altLang="en-US" sz="3200"/>
              <a:t>1.Organisation</a:t>
            </a:r>
          </a:p>
          <a:p>
            <a:pPr lvl="1">
              <a:spcBef>
                <a:spcPct val="50000"/>
              </a:spcBef>
            </a:pPr>
            <a:r>
              <a:rPr lang="en-US" altLang="en-US" sz="3200"/>
              <a:t>2.Managment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838200"/>
            <a:ext cx="11242964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200" dirty="0"/>
              <a:t>Organization- </a:t>
            </a:r>
          </a:p>
          <a:p>
            <a:pPr lvl="1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Deals with the structure of an agency </a:t>
            </a:r>
          </a:p>
          <a:p>
            <a:pPr lvl="1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The way people are arranged into  groups</a:t>
            </a:r>
          </a:p>
          <a:p>
            <a:pPr algn="just">
              <a:spcBef>
                <a:spcPct val="50000"/>
              </a:spcBef>
              <a:defRPr/>
            </a:pPr>
            <a:endParaRPr lang="en-US" sz="3200" dirty="0"/>
          </a:p>
          <a:p>
            <a:pPr marL="514350" indent="-514350">
              <a:spcBef>
                <a:spcPct val="50000"/>
              </a:spcBef>
              <a:defRPr/>
            </a:pPr>
            <a:r>
              <a:rPr lang="en-US" sz="3200" dirty="0"/>
              <a:t>2.    Management-</a:t>
            </a:r>
          </a:p>
          <a:p>
            <a:pPr lvl="1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Is concerned with the handling of personnel </a:t>
            </a:r>
          </a:p>
          <a:p>
            <a:pPr lvl="1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Operations in such work of agency gets done.</a:t>
            </a:r>
          </a:p>
          <a:p>
            <a:pPr>
              <a:spcBef>
                <a:spcPct val="50000"/>
              </a:spcBef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8200" y="457200"/>
            <a:ext cx="78787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accent1"/>
                </a:solidFill>
              </a:rPr>
              <a:t>- </a:t>
            </a:r>
            <a:r>
              <a:rPr lang="en-US" altLang="en-US" sz="4500" b="1">
                <a:solidFill>
                  <a:schemeClr val="accent1"/>
                </a:solidFill>
              </a:rPr>
              <a:t>PREVENTIVE DENTISTRY</a:t>
            </a:r>
            <a:r>
              <a:rPr lang="en-US" altLang="en-US" sz="2800" b="1">
                <a:solidFill>
                  <a:schemeClr val="accent1"/>
                </a:solidFill>
              </a:rPr>
              <a:t> -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600200"/>
            <a:ext cx="87630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/>
              <a:t>It encompasses practice by individuals and communities.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endParaRPr lang="en-US" altLang="en-US" sz="2800"/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/>
              <a:t> The preventive measures for any disease are;</a:t>
            </a:r>
          </a:p>
          <a:p>
            <a:pPr algn="just">
              <a:spcBef>
                <a:spcPct val="50000"/>
              </a:spcBef>
            </a:pPr>
            <a:r>
              <a:rPr lang="en-US" altLang="en-US" sz="2800"/>
              <a:t>	“levels of prevention ” . </a:t>
            </a:r>
          </a:p>
          <a:p>
            <a:pPr lvl="2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/>
              <a:t>primary,</a:t>
            </a:r>
          </a:p>
          <a:p>
            <a:pPr lvl="2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/>
              <a:t>secondary</a:t>
            </a:r>
          </a:p>
          <a:p>
            <a:pPr lvl="2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/>
              <a:t>tertiary.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381000"/>
            <a:ext cx="85344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altLang="en-US" sz="2600" u="sng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  </a:t>
            </a:r>
            <a:r>
              <a:rPr lang="en-US" altLang="en-US" sz="3200" dirty="0"/>
              <a:t>Primary Prevention ;– </a:t>
            </a:r>
          </a:p>
          <a:p>
            <a:pPr algn="just">
              <a:spcBef>
                <a:spcPct val="50000"/>
              </a:spcBef>
            </a:pPr>
            <a:r>
              <a:rPr lang="en-US" altLang="en-US" sz="2600" dirty="0"/>
              <a:t>	- Health promotion ( health education ) </a:t>
            </a:r>
          </a:p>
          <a:p>
            <a:pPr algn="just">
              <a:spcBef>
                <a:spcPct val="50000"/>
              </a:spcBef>
            </a:pPr>
            <a:r>
              <a:rPr lang="en-US" altLang="en-US" sz="2600" dirty="0"/>
              <a:t>	- specific protection ( immunization, hygiene ).</a:t>
            </a:r>
          </a:p>
          <a:p>
            <a:pPr algn="just">
              <a:spcBef>
                <a:spcPct val="50000"/>
              </a:spcBef>
            </a:pPr>
            <a:endParaRPr lang="en-US" altLang="en-US" sz="2600" dirty="0"/>
          </a:p>
          <a:p>
            <a:pPr>
              <a:spcBef>
                <a:spcPct val="50000"/>
              </a:spcBef>
            </a:pPr>
            <a:endParaRPr lang="en-US" altLang="en-US" sz="26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  </a:t>
            </a:r>
            <a:r>
              <a:rPr lang="en-US" altLang="en-US" sz="3200" dirty="0"/>
              <a:t>Secondary Prevention;– </a:t>
            </a:r>
          </a:p>
          <a:p>
            <a:pPr algn="just">
              <a:spcBef>
                <a:spcPct val="50000"/>
              </a:spcBef>
            </a:pPr>
            <a:r>
              <a:rPr lang="en-US" altLang="en-US" sz="2600" dirty="0"/>
              <a:t>	- Early diagnosis and prompt treatment.</a:t>
            </a:r>
          </a:p>
          <a:p>
            <a:pPr algn="just">
              <a:spcBef>
                <a:spcPct val="50000"/>
              </a:spcBef>
            </a:pPr>
            <a:endParaRPr lang="en-US" alt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447800"/>
            <a:ext cx="868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 Tertiary Prevention ;–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3200" dirty="0"/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dirty="0"/>
              <a:t>disability limitation, 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dirty="0"/>
              <a:t>It is a prevention to the extent that the;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dirty="0" err="1"/>
              <a:t>Sequelae</a:t>
            </a:r>
            <a:r>
              <a:rPr lang="en-US" altLang="en-US" sz="3200" dirty="0"/>
              <a:t> &amp;complication of disease are minimized.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 are essential to study of mass disease.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plan a programme for the prevention.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 of the disease.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-93797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5656" y="89400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0" y="1468902"/>
          <a:ext cx="12192000" cy="538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5181600"/>
                <a:gridCol w="1828800"/>
                <a:gridCol w="1625600"/>
                <a:gridCol w="1524000"/>
                <a:gridCol w="1016000"/>
              </a:tblGrid>
              <a:tr h="8801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988453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aims &amp; objectives of epidemiology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0129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 uses of biostatistics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Cognitive&amp;psychomotor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0129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Explain role of social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</a:t>
                      </a:r>
                      <a:r>
                        <a:rPr lang="en-US" baseline="0" dirty="0" smtClean="0"/>
                        <a:t> to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0129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Describe principles of administration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0129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Discuss about levels of prevention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FAQ</a:t>
            </a:r>
            <a:endParaRPr kumimoji="0" lang="en-GB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Enumerate tools of dental public health (SAQ)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Levels of prevention (LAQ)</a:t>
            </a:r>
            <a:endParaRPr kumimoji="0" lang="en-GB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Bibliography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49" y="1825625"/>
            <a:ext cx="10635095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Essentials of Preventive &amp; Community Dentistry, by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Soben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Peter, 3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Edition.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Arya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Publishers,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Chpt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Dentistry, by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Vimal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Sikri,Poonam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Sikri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1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Edition,CBS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Publishers, Chpt1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Preventive and Community Dentistry,1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 by S.S.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Hiremath,Elsevier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Publications, , Chpt.1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28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Contents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1752600"/>
            <a:ext cx="82296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altLang="en-US" sz="3200" b="1"/>
              <a:t>TOOLS OF DENTAL PUBLIC HEALTH</a:t>
            </a:r>
            <a:endParaRPr lang="en-US" altLang="en-US" sz="320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en-US" sz="3200"/>
              <a:t>Epidemiology.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en-US" sz="3200"/>
              <a:t>Biostatistics.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en-US" sz="3200"/>
              <a:t>Social sciences.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en-US" sz="3200"/>
              <a:t>Principles of administrations.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altLang="en-US" sz="3200"/>
              <a:t>Preventive dentistry.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125" y="1066800"/>
            <a:ext cx="8229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The scientific study of factors.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The word </a:t>
            </a:r>
            <a:r>
              <a:rPr lang="en-US" altLang="en-US" sz="3200" dirty="0" err="1"/>
              <a:t>epidimology</a:t>
            </a:r>
            <a:r>
              <a:rPr lang="en-US" altLang="en-US" sz="3200" dirty="0"/>
              <a:t> is derived;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n-US" altLang="en-US" sz="3200" dirty="0" err="1"/>
              <a:t>Epi</a:t>
            </a:r>
            <a:r>
              <a:rPr lang="en-US" altLang="en-US" sz="3200" dirty="0"/>
              <a:t>=in, on, upon 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Demos= </a:t>
            </a:r>
            <a:r>
              <a:rPr lang="en-US" altLang="en-US" sz="3200" dirty="0" err="1"/>
              <a:t>pepole</a:t>
            </a:r>
            <a:endParaRPr lang="en-US" altLang="en-US" sz="3200" dirty="0"/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n-US" altLang="en-US" sz="3200" dirty="0" err="1"/>
              <a:t>Logus</a:t>
            </a:r>
            <a:r>
              <a:rPr lang="en-US" altLang="en-US" sz="3200" dirty="0"/>
              <a:t> = science.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</a:t>
            </a:r>
            <a:r>
              <a:rPr lang="en-US" altLang="en-US" sz="3200" dirty="0" err="1"/>
              <a:t>Parkin</a:t>
            </a:r>
            <a:r>
              <a:rPr lang="en-US" altLang="en-US" sz="3200" dirty="0"/>
              <a:t> in 1873 defined </a:t>
            </a:r>
            <a:r>
              <a:rPr lang="en-US" altLang="en-US" sz="3200" dirty="0" err="1"/>
              <a:t>epidimology</a:t>
            </a:r>
            <a:r>
              <a:rPr lang="en-US" altLang="en-US" sz="3200" dirty="0"/>
              <a:t> as ;</a:t>
            </a:r>
          </a:p>
          <a:p>
            <a:pPr algn="just">
              <a:spcBef>
                <a:spcPct val="50000"/>
              </a:spcBef>
            </a:pPr>
            <a:r>
              <a:rPr lang="en-US" altLang="en-US" sz="3200" dirty="0"/>
              <a:t>“the branch of medical science dealing with epidemics.”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8800" y="152400"/>
            <a:ext cx="54244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chemeClr val="accent1"/>
                </a:solidFill>
              </a:rPr>
              <a:t>- EPIDEMIOLOGY </a:t>
            </a:r>
            <a:r>
              <a:rPr lang="en-US" altLang="en-US" sz="5000" b="1" dirty="0">
                <a:solidFill>
                  <a:schemeClr val="accent1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0999" y="1449388"/>
            <a:ext cx="1137959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3200" dirty="0"/>
              <a:t>It is also defined as;</a:t>
            </a:r>
          </a:p>
          <a:p>
            <a:pPr algn="just">
              <a:spcBef>
                <a:spcPct val="50000"/>
              </a:spcBef>
            </a:pPr>
            <a:r>
              <a:rPr lang="en-US" altLang="en-US" sz="3200" dirty="0"/>
              <a:t>   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3200" dirty="0" smtClean="0"/>
              <a:t>“The </a:t>
            </a:r>
            <a:r>
              <a:rPr lang="en-US" altLang="en-US" sz="3200" dirty="0"/>
              <a:t>Study Of The Distribution And Determinants Of Health Related Events In Population.”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752600"/>
            <a:ext cx="815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altLang="en-US" sz="3200"/>
              <a:t>To minimize disease, its problem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n-US" altLang="en-US" sz="3200"/>
              <a:t>	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n-US" altLang="en-US" sz="3200"/>
              <a:t>2.  To minimize the chances of its occurance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457200"/>
            <a:ext cx="7613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4400" b="1" dirty="0">
                <a:solidFill>
                  <a:schemeClr val="accent1"/>
                </a:solidFill>
              </a:rPr>
              <a:t>AIMS OF EPIDEMIOLOGY </a:t>
            </a:r>
            <a:r>
              <a:rPr lang="en-US" altLang="en-US" sz="5000" b="1" dirty="0">
                <a:solidFill>
                  <a:schemeClr val="accent1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600"/>
            <a:ext cx="9001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200" b="1" dirty="0">
                <a:solidFill>
                  <a:schemeClr val="accent1"/>
                </a:solidFill>
              </a:rPr>
              <a:t>OBJECTIVES OF EPIDEMOLOGY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924" y="1398588"/>
            <a:ext cx="10585401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altLang="en-US" sz="3200" dirty="0"/>
              <a:t>To defined magnitude &amp; occurrence of disease 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endParaRPr lang="en-US" altLang="en-US" sz="3200" dirty="0"/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altLang="en-US" sz="3200" dirty="0"/>
              <a:t>To identify the etiologic factors 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endParaRPr lang="en-US" altLang="en-US" sz="3200" dirty="0"/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altLang="en-US" sz="3200" dirty="0"/>
              <a:t>To provide data necessary for planning 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endParaRPr lang="en-US" altLang="en-US" sz="3200" dirty="0"/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altLang="en-US" sz="3200" dirty="0"/>
              <a:t>Implementation and evaluation of </a:t>
            </a:r>
            <a:r>
              <a:rPr lang="en-US" altLang="en-US" sz="3200" dirty="0" err="1"/>
              <a:t>programmes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3263" y="822325"/>
            <a:ext cx="5791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000" b="1" dirty="0">
                <a:solidFill>
                  <a:schemeClr val="accent1"/>
                </a:solidFill>
              </a:rPr>
              <a:t>- BIOSTATISTICS -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516188"/>
            <a:ext cx="1130925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STATISTICS CAN BE DEFINED AS;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 altLang="en-US" sz="3200" dirty="0"/>
          </a:p>
          <a:p>
            <a:pPr lvl="1" algn="just">
              <a:spcBef>
                <a:spcPct val="50000"/>
              </a:spcBef>
            </a:pPr>
            <a:r>
              <a:rPr lang="en-US" altLang="en-US" sz="3200" dirty="0"/>
              <a:t>“ The science of compiling, classifying and tabulating numerical data and expressing the result in mathematical  and  graphical form”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457200"/>
            <a:ext cx="74866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500" b="1" dirty="0">
                <a:solidFill>
                  <a:schemeClr val="accent1"/>
                </a:solidFill>
              </a:rPr>
              <a:t>USES OF BIOSTATISTICS -</a:t>
            </a:r>
            <a:r>
              <a:rPr lang="en-US" altLang="en-US" sz="26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393825"/>
            <a:ext cx="11985674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dirty="0"/>
              <a:t>To define normalcy.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  <a:defRPr/>
            </a:pPr>
            <a:endParaRPr lang="en-US" sz="3200" dirty="0"/>
          </a:p>
          <a:p>
            <a:pPr marL="514350" indent="-514350" algn="just">
              <a:spcBef>
                <a:spcPct val="50000"/>
              </a:spcBef>
              <a:buFontTx/>
              <a:buAutoNum type="arabicPeriod" startAt="2"/>
              <a:defRPr/>
            </a:pPr>
            <a:r>
              <a:rPr lang="en-US" sz="3200" dirty="0"/>
              <a:t>To test difference between two populations </a:t>
            </a:r>
          </a:p>
          <a:p>
            <a:pPr marL="514350" indent="-514350" algn="just">
              <a:spcBef>
                <a:spcPct val="50000"/>
              </a:spcBef>
              <a:buFontTx/>
              <a:buAutoNum type="arabicPeriod" startAt="2"/>
              <a:defRPr/>
            </a:pPr>
            <a:endParaRPr lang="en-US" sz="3200" dirty="0"/>
          </a:p>
          <a:p>
            <a:pPr marL="514350" indent="-514350" algn="just">
              <a:spcBef>
                <a:spcPct val="50000"/>
              </a:spcBef>
              <a:buFontTx/>
              <a:buAutoNum type="arabicPeriod" startAt="2"/>
              <a:defRPr/>
            </a:pPr>
            <a:r>
              <a:rPr lang="en-US" sz="3200" dirty="0"/>
              <a:t>Regarding a particular attribute is real.</a:t>
            </a:r>
          </a:p>
          <a:p>
            <a:pPr marL="514350" indent="-514350" algn="just">
              <a:spcBef>
                <a:spcPct val="50000"/>
              </a:spcBef>
              <a:buFontTx/>
              <a:buAutoNum type="arabicPeriod" startAt="2"/>
              <a:defRPr/>
            </a:pPr>
            <a:endParaRPr lang="en-US" sz="3200" dirty="0"/>
          </a:p>
          <a:p>
            <a:pPr marL="457200" indent="-457200" algn="just">
              <a:spcBef>
                <a:spcPct val="50000"/>
              </a:spcBef>
              <a:defRPr/>
            </a:pPr>
            <a:r>
              <a:rPr lang="en-US" sz="3200" dirty="0"/>
              <a:t>4.	Study of 2 or more attribute in the same population.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589</Words>
  <Application>Microsoft Office PowerPoint</Application>
  <PresentationFormat>Widescreen</PresentationFormat>
  <Paragraphs>171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Book Antiqua</vt:lpstr>
      <vt:lpstr>Calibri</vt:lpstr>
      <vt:lpstr>Calibri Light</vt:lpstr>
      <vt:lpstr>Times New Roman</vt:lpstr>
      <vt:lpstr>Office Theme</vt:lpstr>
      <vt:lpstr>PowerPoint Presentation</vt:lpstr>
      <vt:lpstr>Specific learning Objectives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Rungta</cp:lastModifiedBy>
  <cp:revision>15</cp:revision>
  <cp:lastPrinted>2022-09-21T03:47:17Z</cp:lastPrinted>
  <dcterms:created xsi:type="dcterms:W3CDTF">2022-05-23T05:15:21Z</dcterms:created>
  <dcterms:modified xsi:type="dcterms:W3CDTF">2022-09-21T03:48:30Z</dcterms:modified>
</cp:coreProperties>
</file>