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7" r:id="rId2"/>
    <p:sldId id="259" r:id="rId3"/>
    <p:sldId id="291" r:id="rId4"/>
    <p:sldId id="292" r:id="rId5"/>
    <p:sldId id="293" r:id="rId6"/>
    <p:sldId id="295" r:id="rId7"/>
    <p:sldId id="294" r:id="rId8"/>
    <p:sldId id="296" r:id="rId9"/>
    <p:sldId id="297" r:id="rId10"/>
    <p:sldId id="298" r:id="rId11"/>
    <p:sldId id="299" r:id="rId12"/>
    <p:sldId id="300" r:id="rId13"/>
    <p:sldId id="301" r:id="rId14"/>
    <p:sldId id="302" r:id="rId15"/>
    <p:sldId id="303" r:id="rId16"/>
    <p:sldId id="304" r:id="rId17"/>
    <p:sldId id="305" r:id="rId18"/>
    <p:sldId id="306" r:id="rId19"/>
    <p:sldId id="307" r:id="rId20"/>
    <p:sldId id="308" r:id="rId21"/>
    <p:sldId id="309" r:id="rId22"/>
    <p:sldId id="290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08" autoAdjust="0"/>
    <p:restoredTop sz="94624" autoAdjust="0"/>
  </p:normalViewPr>
  <p:slideViewPr>
    <p:cSldViewPr snapToGrid="0">
      <p:cViewPr varScale="1">
        <p:scale>
          <a:sx n="70" d="100"/>
          <a:sy n="70" d="100"/>
        </p:scale>
        <p:origin x="708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55031-9676-4EE4-93F9-50FC21C807AA}" type="datetimeFigureOut">
              <a:rPr lang="en-US" smtClean="0"/>
              <a:pPr/>
              <a:t>9/21/2022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53907C-7F99-4EA4-A98F-D41D613B0DB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7033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1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6A4600-6D29-44E5-BDAC-E0B5EF24C347}" type="datetimeFigureOut">
              <a:rPr lang="en-US" smtClean="0"/>
              <a:pPr/>
              <a:t>9/21/2022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49"/>
            <a:ext cx="5486400" cy="360045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378FC4-073E-4FBD-837E-EFA5336B2D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969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6EB28-7C3A-482E-9F01-F5B3C9C3512C}" type="datetime1">
              <a:rPr lang="en-US" smtClean="0"/>
              <a:pPr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221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1417C-CA97-4532-9D04-41AF4EE017FA}" type="datetime1">
              <a:rPr lang="en-US" smtClean="0"/>
              <a:pPr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116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CB9166-FED1-4F98-BF9A-6BAE620783C7}" type="datetime1">
              <a:rPr lang="en-US" smtClean="0"/>
              <a:pPr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463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FB94A-2270-4514-AFC7-58285840288B}" type="datetime1">
              <a:rPr lang="en-US" smtClean="0"/>
              <a:pPr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062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B5FFD-77DD-4A26-8FB4-BEF7FEAE09A4}" type="datetime1">
              <a:rPr lang="en-US" smtClean="0"/>
              <a:pPr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8762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D350ED-5A6F-4EEF-8F9D-1EE013715878}" type="datetime1">
              <a:rPr lang="en-US" smtClean="0"/>
              <a:pPr/>
              <a:t>9/21/2022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619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61459-54E3-436A-9594-D0DBFCDD67C8}" type="datetime1">
              <a:rPr lang="en-US" smtClean="0"/>
              <a:pPr/>
              <a:t>9/21/2022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643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B5A796-0741-41D1-B56A-6D1921F76EB2}" type="datetime1">
              <a:rPr lang="en-US" smtClean="0"/>
              <a:pPr/>
              <a:t>9/21/2022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297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3509AE-9055-4E20-A327-B63B67366A64}" type="datetime1">
              <a:rPr lang="en-US" smtClean="0"/>
              <a:pPr/>
              <a:t>9/21/2022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385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E26C2-068F-4130-A6AD-066D8F3A2A62}" type="datetime1">
              <a:rPr lang="en-US" smtClean="0"/>
              <a:pPr/>
              <a:t>9/21/2022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526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7989A-33FB-4B27-85CB-0C99726C874C}" type="datetime1">
              <a:rPr lang="en-US" smtClean="0"/>
              <a:pPr/>
              <a:t>9/21/2022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116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A3A60F-C607-44A5-AB0C-D72C4C171CCC}" type="datetime1">
              <a:rPr lang="en-US" smtClean="0"/>
              <a:pPr/>
              <a:t>9/21/2022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795863-2509-495E-A4D3-2D1EB08AA3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730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872343" y="381001"/>
            <a:ext cx="99858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Book Antiqua" panose="02040602050305030304" pitchFamily="18" charset="0"/>
              </a:rPr>
              <a:t>RUNGTA COLLEGE OF DENTAL SCIENCES &amp; RESEARCH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5142" y="2467428"/>
            <a:ext cx="118123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CONCEPTS  &amp; TOOLS OF DENTAL PUBLIC HEALTH</a:t>
            </a:r>
            <a:endParaRPr lang="en-US" sz="2800" dirty="0">
              <a:latin typeface="Book Antiqua" panose="0204060205030503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3200" y="5715000"/>
            <a:ext cx="113937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Book Antiqua" panose="02040602050305030304" pitchFamily="18" charset="0"/>
              </a:rPr>
              <a:t>DEPARTMENT </a:t>
            </a:r>
            <a:r>
              <a:rPr lang="en-US" sz="2800" dirty="0" smtClean="0">
                <a:latin typeface="Book Antiqua" panose="02040602050305030304" pitchFamily="18" charset="0"/>
              </a:rPr>
              <a:t>OF PUBLIC HEALTH DENTISTRY  </a:t>
            </a:r>
            <a:endParaRPr lang="en-US" sz="2800" dirty="0">
              <a:latin typeface="Book Antiqua" panose="0204060205030503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81" r="15781"/>
          <a:stretch/>
        </p:blipFill>
        <p:spPr>
          <a:xfrm>
            <a:off x="0" y="-14515"/>
            <a:ext cx="1857828" cy="211455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74403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04800" y="762000"/>
            <a:ext cx="11202572" cy="501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just">
              <a:spcBef>
                <a:spcPct val="50000"/>
              </a:spcBef>
            </a:pPr>
            <a:r>
              <a:rPr lang="en-US" altLang="en-US" sz="3200" dirty="0"/>
              <a:t>5.To evaluate the efficiency of vaccines &amp; sera </a:t>
            </a:r>
          </a:p>
          <a:p>
            <a:pPr marL="457200" indent="-457200" algn="just">
              <a:spcBef>
                <a:spcPct val="50000"/>
              </a:spcBef>
              <a:buFontTx/>
              <a:buAutoNum type="arabicPeriod" startAt="4"/>
            </a:pPr>
            <a:endParaRPr lang="en-US" altLang="en-US" sz="3200" dirty="0"/>
          </a:p>
          <a:p>
            <a:pPr marL="457200" indent="-457200" algn="just">
              <a:spcBef>
                <a:spcPct val="50000"/>
              </a:spcBef>
            </a:pPr>
            <a:r>
              <a:rPr lang="en-US" altLang="en-US" sz="3200" dirty="0"/>
              <a:t>6.To locate, define and measure the community </a:t>
            </a:r>
          </a:p>
          <a:p>
            <a:pPr marL="457200" indent="-457200" algn="just">
              <a:spcBef>
                <a:spcPct val="50000"/>
              </a:spcBef>
            </a:pPr>
            <a:endParaRPr lang="en-US" altLang="en-US" sz="3200" dirty="0"/>
          </a:p>
          <a:p>
            <a:pPr marL="457200" indent="-457200" algn="just">
              <a:spcBef>
                <a:spcPct val="50000"/>
              </a:spcBef>
            </a:pPr>
            <a:r>
              <a:rPr lang="en-US" altLang="en-US" sz="3200" dirty="0"/>
              <a:t>7.Morbidity and mortality in the community.</a:t>
            </a:r>
          </a:p>
          <a:p>
            <a:pPr marL="457200" indent="-457200" algn="just">
              <a:spcBef>
                <a:spcPct val="50000"/>
              </a:spcBef>
              <a:buFontTx/>
              <a:buAutoNum type="arabicPeriod" startAt="4"/>
            </a:pPr>
            <a:endParaRPr lang="en-US" altLang="en-US" sz="3200" dirty="0"/>
          </a:p>
          <a:p>
            <a:pPr marL="457200" indent="-457200" algn="just">
              <a:spcBef>
                <a:spcPct val="50000"/>
              </a:spcBef>
            </a:pPr>
            <a:r>
              <a:rPr lang="en-US" altLang="en-US" sz="3200" dirty="0"/>
              <a:t>8.To fix priorities in public health program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828800" y="609600"/>
            <a:ext cx="5734050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4500" b="1">
                <a:solidFill>
                  <a:schemeClr val="accent1"/>
                </a:solidFill>
              </a:rPr>
              <a:t>- SOCIAL SCIENES -</a:t>
            </a:r>
            <a:r>
              <a:rPr lang="en-US" altLang="en-US" sz="2600" b="1">
                <a:solidFill>
                  <a:schemeClr val="accent1"/>
                </a:solidFill>
              </a:rPr>
              <a:t> </a:t>
            </a:r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304800" y="1600200"/>
            <a:ext cx="8555038" cy="42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FontTx/>
              <a:buChar char="•"/>
            </a:pPr>
            <a:endParaRPr lang="en-US" altLang="en-US" sz="3200"/>
          </a:p>
          <a:p>
            <a:pPr marL="0" lvl="1" algn="just">
              <a:spcBef>
                <a:spcPct val="50000"/>
              </a:spcBef>
              <a:buFont typeface="Arial" charset="0"/>
              <a:buChar char="•"/>
            </a:pPr>
            <a:r>
              <a:rPr lang="en-US" altLang="en-US" sz="3200"/>
              <a:t> Includes sociology, cultural anthropology </a:t>
            </a:r>
          </a:p>
          <a:p>
            <a:pPr marL="0" lvl="1" algn="just">
              <a:spcBef>
                <a:spcPct val="50000"/>
              </a:spcBef>
              <a:buFont typeface="Arial" charset="0"/>
              <a:buChar char="•"/>
            </a:pPr>
            <a:endParaRPr lang="en-US" altLang="en-US" sz="3200"/>
          </a:p>
          <a:p>
            <a:pPr algn="just">
              <a:spcBef>
                <a:spcPct val="50000"/>
              </a:spcBef>
              <a:buFont typeface="Arial" charset="0"/>
              <a:buChar char="•"/>
            </a:pPr>
            <a:r>
              <a:rPr lang="en-US" altLang="en-US" sz="3200"/>
              <a:t>Community effort is  dependent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endParaRPr lang="en-US" altLang="en-US" sz="3200"/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en-US" altLang="en-US" sz="3200"/>
              <a:t> Upon the group behaviour of the individuals.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04800" y="1600200"/>
            <a:ext cx="8610600" cy="354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FontTx/>
              <a:buChar char="•"/>
            </a:pPr>
            <a:r>
              <a:rPr lang="en-US" altLang="en-US" sz="3200" dirty="0"/>
              <a:t>The social scientists  called for  health program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endParaRPr lang="en-US" altLang="en-US" sz="3200" dirty="0"/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en-US" altLang="en-US" sz="3200" dirty="0"/>
              <a:t> Necessary when effort &amp; effect do not match 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endParaRPr lang="en-US" altLang="en-US" sz="3200" dirty="0"/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en-US" altLang="en-US" sz="3200" dirty="0"/>
              <a:t>We want to know why.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33400" y="838200"/>
            <a:ext cx="8153400" cy="3108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2800" dirty="0"/>
              <a:t>      THE SOCIAL SCIENTIST HELPS US ;</a:t>
            </a:r>
          </a:p>
          <a:p>
            <a:pPr algn="just">
              <a:spcBef>
                <a:spcPct val="50000"/>
              </a:spcBef>
            </a:pPr>
            <a:endParaRPr lang="en-US" altLang="en-US" sz="2800" dirty="0"/>
          </a:p>
          <a:p>
            <a:pPr lvl="1" algn="just">
              <a:spcBef>
                <a:spcPct val="50000"/>
              </a:spcBef>
              <a:buFontTx/>
              <a:buChar char="•"/>
            </a:pPr>
            <a:r>
              <a:rPr lang="en-US" altLang="en-US" sz="2800" dirty="0"/>
              <a:t> In the assessment of the process</a:t>
            </a:r>
          </a:p>
          <a:p>
            <a:pPr lvl="1" algn="just">
              <a:spcBef>
                <a:spcPct val="50000"/>
              </a:spcBef>
            </a:pPr>
            <a:endParaRPr lang="en-US" altLang="en-US" sz="2800" dirty="0"/>
          </a:p>
          <a:p>
            <a:pPr lvl="1" algn="just">
              <a:spcBef>
                <a:spcPct val="50000"/>
              </a:spcBef>
              <a:buFont typeface="Arial" charset="0"/>
              <a:buChar char="•"/>
            </a:pPr>
            <a:r>
              <a:rPr lang="en-US" altLang="en-US" sz="2800" dirty="0"/>
              <a:t> This process fits with the socio-cultural system 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42875" y="609600"/>
            <a:ext cx="852011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600" b="1" dirty="0">
                <a:solidFill>
                  <a:schemeClr val="accent1"/>
                </a:solidFill>
              </a:rPr>
              <a:t>- PRINCIPLES OF ADMINISTRATION -</a:t>
            </a:r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304800" y="1676400"/>
            <a:ext cx="8458200" cy="2800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 typeface="Arial" charset="0"/>
              <a:buChar char="•"/>
            </a:pPr>
            <a:r>
              <a:rPr lang="en-US" altLang="en-US" sz="3200"/>
              <a:t>The dentist with a leadership role</a:t>
            </a:r>
          </a:p>
          <a:p>
            <a:pPr>
              <a:spcBef>
                <a:spcPct val="50000"/>
              </a:spcBef>
              <a:buFont typeface="Arial" charset="0"/>
              <a:buChar char="•"/>
            </a:pPr>
            <a:r>
              <a:rPr lang="en-US" altLang="en-US" sz="3200"/>
              <a:t>Administrative work may be divided-</a:t>
            </a:r>
          </a:p>
          <a:p>
            <a:pPr lvl="1">
              <a:spcBef>
                <a:spcPct val="50000"/>
              </a:spcBef>
            </a:pPr>
            <a:r>
              <a:rPr lang="en-US" altLang="en-US" sz="3200"/>
              <a:t>1.Organisation</a:t>
            </a:r>
          </a:p>
          <a:p>
            <a:pPr lvl="1">
              <a:spcBef>
                <a:spcPct val="50000"/>
              </a:spcBef>
            </a:pPr>
            <a:r>
              <a:rPr lang="en-US" altLang="en-US" sz="3200"/>
              <a:t>2.Managment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28600" y="838200"/>
            <a:ext cx="11242964" cy="575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14350" indent="-514350">
              <a:spcBef>
                <a:spcPct val="50000"/>
              </a:spcBef>
              <a:buFont typeface="+mj-lt"/>
              <a:buAutoNum type="arabicPeriod"/>
              <a:defRPr/>
            </a:pPr>
            <a:r>
              <a:rPr lang="en-US" sz="3200" dirty="0"/>
              <a:t>Organization- </a:t>
            </a:r>
          </a:p>
          <a:p>
            <a:pPr lvl="1" algn="just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n-US" sz="3200" dirty="0"/>
              <a:t>Deals with the structure of an agency </a:t>
            </a:r>
          </a:p>
          <a:p>
            <a:pPr lvl="1" algn="just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n-US" sz="3200" dirty="0"/>
              <a:t>The way people are arranged into  groups</a:t>
            </a:r>
          </a:p>
          <a:p>
            <a:pPr algn="just">
              <a:spcBef>
                <a:spcPct val="50000"/>
              </a:spcBef>
              <a:defRPr/>
            </a:pPr>
            <a:endParaRPr lang="en-US" sz="3200" dirty="0"/>
          </a:p>
          <a:p>
            <a:pPr marL="514350" indent="-514350">
              <a:spcBef>
                <a:spcPct val="50000"/>
              </a:spcBef>
              <a:defRPr/>
            </a:pPr>
            <a:r>
              <a:rPr lang="en-US" sz="3200" dirty="0"/>
              <a:t>2.    Management-</a:t>
            </a:r>
          </a:p>
          <a:p>
            <a:pPr lvl="1" algn="just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n-US" sz="3200" dirty="0"/>
              <a:t>Is concerned with the handling of personnel </a:t>
            </a:r>
          </a:p>
          <a:p>
            <a:pPr lvl="1" algn="just">
              <a:spcBef>
                <a:spcPct val="50000"/>
              </a:spcBef>
              <a:buFont typeface="Arial" pitchFamily="34" charset="0"/>
              <a:buChar char="•"/>
              <a:defRPr/>
            </a:pPr>
            <a:r>
              <a:rPr lang="en-US" sz="3200" dirty="0"/>
              <a:t>Operations in such work of agency gets done.</a:t>
            </a:r>
          </a:p>
          <a:p>
            <a:pPr>
              <a:spcBef>
                <a:spcPct val="50000"/>
              </a:spcBef>
              <a:defRPr/>
            </a:pPr>
            <a:endParaRPr lang="en-US" sz="32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838200" y="457200"/>
            <a:ext cx="7878763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>
                <a:solidFill>
                  <a:schemeClr val="accent1"/>
                </a:solidFill>
              </a:rPr>
              <a:t>- </a:t>
            </a:r>
            <a:r>
              <a:rPr lang="en-US" altLang="en-US" sz="4500" b="1">
                <a:solidFill>
                  <a:schemeClr val="accent1"/>
                </a:solidFill>
              </a:rPr>
              <a:t>PREVENTIVE DENTISTRY</a:t>
            </a:r>
            <a:r>
              <a:rPr lang="en-US" altLang="en-US" sz="2800" b="1">
                <a:solidFill>
                  <a:schemeClr val="accent1"/>
                </a:solidFill>
              </a:rPr>
              <a:t> -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2400" y="1600200"/>
            <a:ext cx="8763000" cy="446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Font typeface="Arial" charset="0"/>
              <a:buChar char="•"/>
            </a:pPr>
            <a:r>
              <a:rPr lang="en-US" altLang="en-US" sz="2800"/>
              <a:t>It encompasses practice by individuals and communities.</a:t>
            </a:r>
          </a:p>
          <a:p>
            <a:pPr algn="just">
              <a:spcBef>
                <a:spcPct val="50000"/>
              </a:spcBef>
              <a:buFont typeface="Arial" charset="0"/>
              <a:buChar char="•"/>
            </a:pPr>
            <a:endParaRPr lang="en-US" altLang="en-US" sz="2800"/>
          </a:p>
          <a:p>
            <a:pPr algn="just">
              <a:spcBef>
                <a:spcPct val="50000"/>
              </a:spcBef>
              <a:buFont typeface="Arial" charset="0"/>
              <a:buChar char="•"/>
            </a:pPr>
            <a:r>
              <a:rPr lang="en-US" altLang="en-US" sz="2800"/>
              <a:t> The preventive measures for any disease are;</a:t>
            </a:r>
          </a:p>
          <a:p>
            <a:pPr algn="just">
              <a:spcBef>
                <a:spcPct val="50000"/>
              </a:spcBef>
            </a:pPr>
            <a:r>
              <a:rPr lang="en-US" altLang="en-US" sz="2800"/>
              <a:t>	“levels of prevention ” . </a:t>
            </a:r>
          </a:p>
          <a:p>
            <a:pPr lvl="2" algn="just">
              <a:spcBef>
                <a:spcPct val="50000"/>
              </a:spcBef>
              <a:buFont typeface="Arial" charset="0"/>
              <a:buChar char="•"/>
            </a:pPr>
            <a:r>
              <a:rPr lang="en-US" altLang="en-US" sz="2800"/>
              <a:t>primary,</a:t>
            </a:r>
          </a:p>
          <a:p>
            <a:pPr lvl="2" algn="just">
              <a:spcBef>
                <a:spcPct val="50000"/>
              </a:spcBef>
              <a:buFont typeface="Arial" charset="0"/>
              <a:buChar char="•"/>
            </a:pPr>
            <a:r>
              <a:rPr lang="en-US" altLang="en-US" sz="2800"/>
              <a:t>secondary</a:t>
            </a:r>
          </a:p>
          <a:p>
            <a:pPr lvl="2" algn="just">
              <a:spcBef>
                <a:spcPct val="50000"/>
              </a:spcBef>
              <a:buFont typeface="Arial" charset="0"/>
              <a:buChar char="•"/>
            </a:pPr>
            <a:r>
              <a:rPr lang="en-US" altLang="en-US" sz="2800"/>
              <a:t>tertiary.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04800" y="381000"/>
            <a:ext cx="8534400" cy="557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endParaRPr lang="en-US" altLang="en-US" sz="2600" u="sng" dirty="0"/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2800" dirty="0"/>
              <a:t>  </a:t>
            </a:r>
            <a:r>
              <a:rPr lang="en-US" altLang="en-US" sz="3200" dirty="0"/>
              <a:t>Primary Prevention ;– </a:t>
            </a:r>
          </a:p>
          <a:p>
            <a:pPr algn="just">
              <a:spcBef>
                <a:spcPct val="50000"/>
              </a:spcBef>
            </a:pPr>
            <a:r>
              <a:rPr lang="en-US" altLang="en-US" sz="2600" dirty="0"/>
              <a:t>	- Health promotion ( health education ) </a:t>
            </a:r>
          </a:p>
          <a:p>
            <a:pPr algn="just">
              <a:spcBef>
                <a:spcPct val="50000"/>
              </a:spcBef>
            </a:pPr>
            <a:r>
              <a:rPr lang="en-US" altLang="en-US" sz="2600" dirty="0"/>
              <a:t>	- specific protection ( immunization, hygiene ).</a:t>
            </a:r>
          </a:p>
          <a:p>
            <a:pPr algn="just">
              <a:spcBef>
                <a:spcPct val="50000"/>
              </a:spcBef>
            </a:pPr>
            <a:endParaRPr lang="en-US" altLang="en-US" sz="2600" dirty="0"/>
          </a:p>
          <a:p>
            <a:pPr>
              <a:spcBef>
                <a:spcPct val="50000"/>
              </a:spcBef>
            </a:pPr>
            <a:endParaRPr lang="en-US" altLang="en-US" sz="2600" dirty="0"/>
          </a:p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2800" dirty="0"/>
              <a:t>  </a:t>
            </a:r>
            <a:r>
              <a:rPr lang="en-US" altLang="en-US" sz="3200" dirty="0"/>
              <a:t>Secondary Prevention;– </a:t>
            </a:r>
          </a:p>
          <a:p>
            <a:pPr algn="just">
              <a:spcBef>
                <a:spcPct val="50000"/>
              </a:spcBef>
            </a:pPr>
            <a:r>
              <a:rPr lang="en-US" altLang="en-US" sz="2600" dirty="0"/>
              <a:t>	- Early diagnosis and prompt treatment.</a:t>
            </a:r>
          </a:p>
          <a:p>
            <a:pPr algn="just">
              <a:spcBef>
                <a:spcPct val="50000"/>
              </a:spcBef>
            </a:pPr>
            <a:endParaRPr lang="en-US" altLang="en-US" sz="26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228600" y="1447800"/>
            <a:ext cx="8686800" cy="354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US" altLang="en-US" sz="3200" dirty="0"/>
              <a:t>  Tertiary Prevention ;– </a:t>
            </a:r>
          </a:p>
          <a:p>
            <a:pPr>
              <a:spcBef>
                <a:spcPct val="50000"/>
              </a:spcBef>
              <a:buFontTx/>
              <a:buChar char="•"/>
            </a:pPr>
            <a:endParaRPr lang="en-US" altLang="en-US" sz="3200" dirty="0"/>
          </a:p>
          <a:p>
            <a:pPr algn="just">
              <a:spcBef>
                <a:spcPct val="50000"/>
              </a:spcBef>
              <a:buFont typeface="Arial" charset="0"/>
              <a:buChar char="•"/>
            </a:pPr>
            <a:r>
              <a:rPr lang="en-US" altLang="en-US" sz="3200" dirty="0"/>
              <a:t>disability limitation, </a:t>
            </a:r>
          </a:p>
          <a:p>
            <a:pPr algn="just">
              <a:spcBef>
                <a:spcPct val="50000"/>
              </a:spcBef>
              <a:buFont typeface="Arial" charset="0"/>
              <a:buChar char="•"/>
            </a:pPr>
            <a:r>
              <a:rPr lang="en-US" altLang="en-US" sz="3200" dirty="0"/>
              <a:t>It is a prevention to the extent that the;</a:t>
            </a:r>
          </a:p>
          <a:p>
            <a:pPr algn="just">
              <a:spcBef>
                <a:spcPct val="50000"/>
              </a:spcBef>
              <a:buFont typeface="Arial" charset="0"/>
              <a:buChar char="•"/>
            </a:pPr>
            <a:r>
              <a:rPr lang="en-US" altLang="en-US" sz="3200" dirty="0" err="1"/>
              <a:t>Sequelae</a:t>
            </a:r>
            <a:r>
              <a:rPr lang="en-US" altLang="en-US" sz="3200" dirty="0"/>
              <a:t> &amp;complication of disease are minimized.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5800" y="381000"/>
            <a:ext cx="7772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SUMMARY</a:t>
            </a:r>
            <a:endParaRPr kumimoji="0" lang="en-US" alt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Tools are essential to study of mass disease.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 plan a programme for the prevention.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Control of the disease.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494971" y="-93797"/>
            <a:ext cx="9260115" cy="1103091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Specific learning Objectives </a:t>
            </a:r>
            <a:endParaRPr lang="en-US" sz="3100" b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75656" y="894007"/>
            <a:ext cx="979714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the end of this presentation the learner is expected to know ;</a:t>
            </a: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8" name="Content Placeholder 3"/>
          <p:cNvGraphicFramePr>
            <a:graphicFrameLocks/>
          </p:cNvGraphicFramePr>
          <p:nvPr/>
        </p:nvGraphicFramePr>
        <p:xfrm>
          <a:off x="0" y="1468902"/>
          <a:ext cx="12192000" cy="53890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6000"/>
                <a:gridCol w="5181600"/>
                <a:gridCol w="1828800"/>
                <a:gridCol w="1625600"/>
                <a:gridCol w="1524000"/>
                <a:gridCol w="1016000"/>
              </a:tblGrid>
              <a:tr h="880129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Sr.no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Learning objectives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Domain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Level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Criteria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Condition</a:t>
                      </a:r>
                      <a:endParaRPr lang="en-US" dirty="0"/>
                    </a:p>
                  </a:txBody>
                  <a:tcPr/>
                </a:tc>
              </a:tr>
              <a:tr h="988453">
                <a:tc>
                  <a:txBody>
                    <a:bodyPr/>
                    <a:lstStyle/>
                    <a:p>
                      <a:r>
                        <a:rPr lang="en-US" dirty="0" smtClean="0"/>
                        <a:t>1.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Discuss aims &amp; objectives of epidemiology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Cognitive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Must know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All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880129">
                <a:tc>
                  <a:txBody>
                    <a:bodyPr/>
                    <a:lstStyle/>
                    <a:p>
                      <a:r>
                        <a:rPr lang="en-US" dirty="0" smtClean="0"/>
                        <a:t>2.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Describe uses of biostatistics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Cognitive&amp;psychomotor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Must know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880129">
                <a:tc>
                  <a:txBody>
                    <a:bodyPr/>
                    <a:lstStyle/>
                    <a:p>
                      <a:r>
                        <a:rPr lang="en-US" dirty="0" smtClean="0"/>
                        <a:t>3.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Explain role of social sciences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Cognitive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Nice</a:t>
                      </a:r>
                      <a:r>
                        <a:rPr lang="en-US" baseline="0" dirty="0" smtClean="0"/>
                        <a:t> to know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880129">
                <a:tc>
                  <a:txBody>
                    <a:bodyPr/>
                    <a:lstStyle/>
                    <a:p>
                      <a:r>
                        <a:rPr lang="en-US" dirty="0" smtClean="0"/>
                        <a:t>4.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Describe principles of administration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Cognitive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Must know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880129">
                <a:tc>
                  <a:txBody>
                    <a:bodyPr/>
                    <a:lstStyle/>
                    <a:p>
                      <a:r>
                        <a:rPr lang="en-US" dirty="0" smtClean="0"/>
                        <a:t>5.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Discuss about levels of prevention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Cognitive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Must know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47178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FAQ</a:t>
            </a:r>
            <a:endParaRPr kumimoji="0" lang="en-GB" altLang="en-US" sz="4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5334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Enumerate tools of dental public health (SAQ)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Levels of prevention (LAQ)</a:t>
            </a:r>
            <a:endParaRPr kumimoji="0" lang="en-GB" alt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GB" altLang="en-US" sz="28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Bibliography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28649" y="1825625"/>
            <a:ext cx="10635095" cy="4351338"/>
          </a:xfrm>
          <a:prstGeom prst="rect">
            <a:avLst/>
          </a:prstGeom>
        </p:spPr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Textbook of Essentials of Preventive &amp; Community Dentistry, by </a:t>
            </a:r>
            <a:r>
              <a:rPr kumimoji="0" lang="en-US" alt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Soben</a:t>
            </a: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Peter, 3</a:t>
            </a:r>
            <a:r>
              <a:rPr kumimoji="0" lang="en-US" altLang="en-US" sz="28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rd</a:t>
            </a: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Edition. </a:t>
            </a:r>
            <a:r>
              <a:rPr kumimoji="0" lang="en-US" alt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Arya</a:t>
            </a: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Publishers, </a:t>
            </a:r>
            <a:r>
              <a:rPr kumimoji="0" lang="en-US" alt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Chpt</a:t>
            </a: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1.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Community Dentistry, by </a:t>
            </a:r>
            <a:r>
              <a:rPr kumimoji="0" lang="en-US" alt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Vimal</a:t>
            </a: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Sikri,Poonam</a:t>
            </a: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Sikri</a:t>
            </a: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 1</a:t>
            </a:r>
            <a:r>
              <a:rPr kumimoji="0" lang="en-US" altLang="en-US" sz="28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</a:t>
            </a: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Edition,CBS</a:t>
            </a: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Publishers, Chpt1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Textbook of Preventive and Community Dentistry,1</a:t>
            </a:r>
            <a:r>
              <a:rPr kumimoji="0" lang="en-US" altLang="en-US" sz="2800" b="0" i="0" u="none" strike="noStrike" kern="1200" cap="none" spc="0" normalizeH="0" baseline="30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</a:t>
            </a: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Edition, by S.S. </a:t>
            </a:r>
            <a:r>
              <a:rPr kumimoji="0" lang="en-US" altLang="en-US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Hiremath,Elsevier</a:t>
            </a:r>
            <a:r>
              <a:rPr kumimoji="0" lang="en-US" alt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Publications, , Chpt.1 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en-U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52879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5400" b="0" i="0" u="none" strike="noStrike" kern="1200" cap="none" spc="0" normalizeH="0" baseline="0" noProof="0" smtClean="0">
                <a:ln>
                  <a:noFill/>
                </a:ln>
                <a:solidFill>
                  <a:srgbClr val="3399FF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THANK YOU</a:t>
            </a:r>
            <a:endParaRPr kumimoji="0" lang="en-US" altLang="en-US" sz="5400" b="0" i="0" u="none" strike="noStrike" kern="1200" cap="none" spc="0" normalizeH="0" baseline="0" noProof="0" dirty="0" smtClean="0">
              <a:ln>
                <a:noFill/>
              </a:ln>
              <a:solidFill>
                <a:srgbClr val="3399FF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85800" y="228600"/>
            <a:ext cx="7772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/>
            </a:r>
            <a:br>
              <a:rPr kumimoji="0" lang="en-US" sz="36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</a:br>
            <a:r>
              <a:rPr kumimoji="0" lang="en-US" sz="4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Contents</a:t>
            </a:r>
            <a:endParaRPr kumimoji="0" lang="en-US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81000" y="1752600"/>
            <a:ext cx="8229600" cy="42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en-US" altLang="en-US" sz="3200" b="1"/>
              <a:t>TOOLS OF DENTAL PUBLIC HEALTH</a:t>
            </a:r>
            <a:endParaRPr lang="en-US" altLang="en-US" sz="3200"/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altLang="en-US" sz="3200"/>
              <a:t>Epidemiology.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altLang="en-US" sz="3200"/>
              <a:t>Biostatistics.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altLang="en-US" sz="3200"/>
              <a:t>Social sciences.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altLang="en-US" sz="3200"/>
              <a:t>Principles of administrations.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en-US" altLang="en-US" sz="3200"/>
              <a:t>Preventive dentistry.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65125" y="1066800"/>
            <a:ext cx="8229600" cy="550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FontTx/>
              <a:buChar char="•"/>
            </a:pPr>
            <a:r>
              <a:rPr lang="en-US" altLang="en-US" sz="3200" dirty="0"/>
              <a:t> The scientific study of factors. 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en-US" altLang="en-US" sz="3200" dirty="0"/>
              <a:t>The word </a:t>
            </a:r>
            <a:r>
              <a:rPr lang="en-US" altLang="en-US" sz="3200" dirty="0" err="1"/>
              <a:t>epidimology</a:t>
            </a:r>
            <a:r>
              <a:rPr lang="en-US" altLang="en-US" sz="3200" dirty="0"/>
              <a:t> is derived;</a:t>
            </a:r>
          </a:p>
          <a:p>
            <a:pPr lvl="1" algn="just">
              <a:spcBef>
                <a:spcPct val="50000"/>
              </a:spcBef>
              <a:buFontTx/>
              <a:buChar char="•"/>
            </a:pPr>
            <a:r>
              <a:rPr lang="en-US" altLang="en-US" sz="3200" dirty="0" err="1"/>
              <a:t>Epi</a:t>
            </a:r>
            <a:r>
              <a:rPr lang="en-US" altLang="en-US" sz="3200" dirty="0"/>
              <a:t>=in, on, upon </a:t>
            </a:r>
          </a:p>
          <a:p>
            <a:pPr lvl="1" algn="just">
              <a:spcBef>
                <a:spcPct val="50000"/>
              </a:spcBef>
              <a:buFontTx/>
              <a:buChar char="•"/>
            </a:pPr>
            <a:r>
              <a:rPr lang="en-US" altLang="en-US" sz="3200" dirty="0"/>
              <a:t>Demos= </a:t>
            </a:r>
            <a:r>
              <a:rPr lang="en-US" altLang="en-US" sz="3200" dirty="0" err="1"/>
              <a:t>pepole</a:t>
            </a:r>
            <a:endParaRPr lang="en-US" altLang="en-US" sz="3200" dirty="0"/>
          </a:p>
          <a:p>
            <a:pPr lvl="1" algn="just">
              <a:spcBef>
                <a:spcPct val="50000"/>
              </a:spcBef>
              <a:buFontTx/>
              <a:buChar char="•"/>
            </a:pPr>
            <a:r>
              <a:rPr lang="en-US" altLang="en-US" sz="3200" dirty="0" err="1"/>
              <a:t>Logus</a:t>
            </a:r>
            <a:r>
              <a:rPr lang="en-US" altLang="en-US" sz="3200" dirty="0"/>
              <a:t> = science. 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r>
              <a:rPr lang="en-US" altLang="en-US" sz="3200" dirty="0"/>
              <a:t> </a:t>
            </a:r>
            <a:r>
              <a:rPr lang="en-US" altLang="en-US" sz="3200" dirty="0" err="1"/>
              <a:t>Parkin</a:t>
            </a:r>
            <a:r>
              <a:rPr lang="en-US" altLang="en-US" sz="3200" dirty="0"/>
              <a:t> in 1873 defined </a:t>
            </a:r>
            <a:r>
              <a:rPr lang="en-US" altLang="en-US" sz="3200" dirty="0" err="1"/>
              <a:t>epidimology</a:t>
            </a:r>
            <a:r>
              <a:rPr lang="en-US" altLang="en-US" sz="3200" dirty="0"/>
              <a:t> as ;</a:t>
            </a:r>
          </a:p>
          <a:p>
            <a:pPr algn="just">
              <a:spcBef>
                <a:spcPct val="50000"/>
              </a:spcBef>
            </a:pPr>
            <a:r>
              <a:rPr lang="en-US" altLang="en-US" sz="3200" dirty="0"/>
              <a:t>“the branch of medical science dealing with epidemics.”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828800" y="152400"/>
            <a:ext cx="5424488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4400" b="1" dirty="0">
                <a:solidFill>
                  <a:schemeClr val="accent1"/>
                </a:solidFill>
              </a:rPr>
              <a:t>- EPIDEMIOLOGY </a:t>
            </a:r>
            <a:r>
              <a:rPr lang="en-US" altLang="en-US" sz="5000" b="1" dirty="0">
                <a:solidFill>
                  <a:schemeClr val="accent1"/>
                </a:solidFill>
              </a:rPr>
              <a:t>-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80999" y="1449388"/>
            <a:ext cx="11379591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altLang="en-US" sz="3200" dirty="0"/>
              <a:t>It is also defined as;</a:t>
            </a:r>
          </a:p>
          <a:p>
            <a:pPr algn="just">
              <a:spcBef>
                <a:spcPct val="50000"/>
              </a:spcBef>
            </a:pPr>
            <a:r>
              <a:rPr lang="en-US" altLang="en-US" sz="3200" dirty="0"/>
              <a:t>   </a:t>
            </a:r>
          </a:p>
          <a:p>
            <a:pPr algn="just">
              <a:spcBef>
                <a:spcPct val="50000"/>
              </a:spcBef>
              <a:buFont typeface="Arial" charset="0"/>
              <a:buChar char="•"/>
            </a:pPr>
            <a:r>
              <a:rPr lang="en-US" altLang="en-US" sz="3200" dirty="0" smtClean="0"/>
              <a:t>“The </a:t>
            </a:r>
            <a:r>
              <a:rPr lang="en-US" altLang="en-US" sz="3200" dirty="0"/>
              <a:t>Study Of The Distribution And Determinants Of Health Related Events In Population.”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81000" y="1752600"/>
            <a:ext cx="8153400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>
              <a:spcBef>
                <a:spcPct val="50000"/>
              </a:spcBef>
              <a:buFontTx/>
              <a:buAutoNum type="arabicPeriod"/>
            </a:pPr>
            <a:r>
              <a:rPr lang="en-US" altLang="en-US" sz="3200"/>
              <a:t>To minimize disease, its problem</a:t>
            </a:r>
          </a:p>
          <a:p>
            <a:pPr marL="457200" indent="-457200" algn="just">
              <a:spcBef>
                <a:spcPct val="50000"/>
              </a:spcBef>
            </a:pPr>
            <a:r>
              <a:rPr lang="en-US" altLang="en-US" sz="3200"/>
              <a:t>	</a:t>
            </a:r>
          </a:p>
          <a:p>
            <a:pPr marL="457200" indent="-457200" algn="just">
              <a:spcBef>
                <a:spcPct val="50000"/>
              </a:spcBef>
            </a:pPr>
            <a:r>
              <a:rPr lang="en-US" altLang="en-US" sz="3200"/>
              <a:t>2.  To minimize the chances of its occurance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609600" y="457200"/>
            <a:ext cx="761365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en-US" sz="4400" b="1" dirty="0">
                <a:solidFill>
                  <a:schemeClr val="accent1"/>
                </a:solidFill>
              </a:rPr>
              <a:t>AIMS OF EPIDEMIOLOGY </a:t>
            </a:r>
            <a:r>
              <a:rPr lang="en-US" altLang="en-US" sz="5000" b="1" dirty="0">
                <a:solidFill>
                  <a:schemeClr val="accent1"/>
                </a:solidFill>
              </a:rPr>
              <a:t>-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228600"/>
            <a:ext cx="9001125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4200" b="1" dirty="0">
                <a:solidFill>
                  <a:schemeClr val="accent1"/>
                </a:solidFill>
              </a:rPr>
              <a:t>OBJECTIVES OF EPIDEMOLOGY 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88924" y="1398588"/>
            <a:ext cx="10585401" cy="5018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algn="just">
              <a:spcBef>
                <a:spcPct val="50000"/>
              </a:spcBef>
              <a:buFontTx/>
              <a:buAutoNum type="arabicPeriod"/>
            </a:pPr>
            <a:r>
              <a:rPr lang="en-US" altLang="en-US" sz="3200" dirty="0"/>
              <a:t>To defined magnitude &amp; occurrence of disease </a:t>
            </a:r>
          </a:p>
          <a:p>
            <a:pPr marL="457200" indent="-457200" algn="just">
              <a:spcBef>
                <a:spcPct val="50000"/>
              </a:spcBef>
              <a:buFontTx/>
              <a:buAutoNum type="arabicPeriod"/>
            </a:pPr>
            <a:endParaRPr lang="en-US" altLang="en-US" sz="3200" dirty="0"/>
          </a:p>
          <a:p>
            <a:pPr marL="457200" indent="-457200" algn="just">
              <a:spcBef>
                <a:spcPct val="50000"/>
              </a:spcBef>
              <a:buFontTx/>
              <a:buAutoNum type="arabicPeriod"/>
            </a:pPr>
            <a:r>
              <a:rPr lang="en-US" altLang="en-US" sz="3200" dirty="0"/>
              <a:t>To identify the etiologic factors .</a:t>
            </a:r>
          </a:p>
          <a:p>
            <a:pPr marL="457200" indent="-457200" algn="just">
              <a:spcBef>
                <a:spcPct val="50000"/>
              </a:spcBef>
              <a:buFontTx/>
              <a:buAutoNum type="arabicPeriod"/>
            </a:pPr>
            <a:endParaRPr lang="en-US" altLang="en-US" sz="3200" dirty="0"/>
          </a:p>
          <a:p>
            <a:pPr marL="457200" indent="-457200" algn="just">
              <a:spcBef>
                <a:spcPct val="50000"/>
              </a:spcBef>
              <a:buFontTx/>
              <a:buAutoNum type="arabicPeriod"/>
            </a:pPr>
            <a:r>
              <a:rPr lang="en-US" altLang="en-US" sz="3200" dirty="0"/>
              <a:t>To provide data necessary for planning </a:t>
            </a:r>
          </a:p>
          <a:p>
            <a:pPr marL="457200" indent="-457200" algn="just">
              <a:spcBef>
                <a:spcPct val="50000"/>
              </a:spcBef>
              <a:buFontTx/>
              <a:buAutoNum type="arabicPeriod"/>
            </a:pPr>
            <a:endParaRPr lang="en-US" altLang="en-US" sz="3200" dirty="0"/>
          </a:p>
          <a:p>
            <a:pPr marL="457200" indent="-457200" algn="just">
              <a:spcBef>
                <a:spcPct val="50000"/>
              </a:spcBef>
              <a:buFontTx/>
              <a:buAutoNum type="arabicPeriod"/>
            </a:pPr>
            <a:r>
              <a:rPr lang="en-US" altLang="en-US" sz="3200" dirty="0"/>
              <a:t>Implementation and evaluation of </a:t>
            </a:r>
            <a:r>
              <a:rPr lang="en-US" altLang="en-US" sz="3200" dirty="0" err="1"/>
              <a:t>programmes</a:t>
            </a:r>
            <a:endParaRPr lang="en-US" altLang="en-US" sz="3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973263" y="822325"/>
            <a:ext cx="579120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5000" b="1" dirty="0">
                <a:solidFill>
                  <a:schemeClr val="accent1"/>
                </a:solidFill>
              </a:rPr>
              <a:t>- BIOSTATISTICS -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81000" y="2516188"/>
            <a:ext cx="11309252" cy="3046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  <a:buFontTx/>
              <a:buChar char="•"/>
            </a:pPr>
            <a:r>
              <a:rPr lang="en-US" altLang="en-US" sz="3200" dirty="0"/>
              <a:t>STATISTICS CAN BE DEFINED AS;</a:t>
            </a:r>
          </a:p>
          <a:p>
            <a:pPr algn="just">
              <a:spcBef>
                <a:spcPct val="50000"/>
              </a:spcBef>
              <a:buFontTx/>
              <a:buChar char="•"/>
            </a:pPr>
            <a:endParaRPr lang="en-US" altLang="en-US" sz="3200" dirty="0"/>
          </a:p>
          <a:p>
            <a:pPr lvl="1" algn="just">
              <a:spcBef>
                <a:spcPct val="50000"/>
              </a:spcBef>
            </a:pPr>
            <a:r>
              <a:rPr lang="en-US" altLang="en-US" sz="3200" dirty="0"/>
              <a:t>“ The science of compiling, classifying and tabulating numerical data and expressing the result in mathematical  and  graphical form”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795863-2509-495E-A4D3-2D1EB08AA326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533400" y="457200"/>
            <a:ext cx="7486650" cy="78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4500" b="1" dirty="0">
                <a:solidFill>
                  <a:schemeClr val="accent1"/>
                </a:solidFill>
              </a:rPr>
              <a:t>USES OF BIOSTATISTICS -</a:t>
            </a:r>
            <a:r>
              <a:rPr lang="en-US" altLang="en-US" sz="2600" b="1" dirty="0">
                <a:solidFill>
                  <a:schemeClr val="accent1"/>
                </a:solidFill>
              </a:rPr>
              <a:t> </a:t>
            </a: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1393825"/>
            <a:ext cx="11985674" cy="5018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14350" indent="-514350">
              <a:spcBef>
                <a:spcPct val="50000"/>
              </a:spcBef>
              <a:buFontTx/>
              <a:buAutoNum type="arabicPeriod"/>
              <a:defRPr/>
            </a:pPr>
            <a:r>
              <a:rPr lang="en-US" sz="3200" dirty="0"/>
              <a:t>To define normalcy.</a:t>
            </a:r>
          </a:p>
          <a:p>
            <a:pPr marL="514350" indent="-514350">
              <a:spcBef>
                <a:spcPct val="50000"/>
              </a:spcBef>
              <a:buFontTx/>
              <a:buAutoNum type="arabicPeriod"/>
              <a:defRPr/>
            </a:pPr>
            <a:endParaRPr lang="en-US" sz="3200" dirty="0"/>
          </a:p>
          <a:p>
            <a:pPr marL="514350" indent="-514350" algn="just">
              <a:spcBef>
                <a:spcPct val="50000"/>
              </a:spcBef>
              <a:buFontTx/>
              <a:buAutoNum type="arabicPeriod" startAt="2"/>
              <a:defRPr/>
            </a:pPr>
            <a:r>
              <a:rPr lang="en-US" sz="3200" dirty="0"/>
              <a:t>To test difference between two populations </a:t>
            </a:r>
          </a:p>
          <a:p>
            <a:pPr marL="514350" indent="-514350" algn="just">
              <a:spcBef>
                <a:spcPct val="50000"/>
              </a:spcBef>
              <a:buFontTx/>
              <a:buAutoNum type="arabicPeriod" startAt="2"/>
              <a:defRPr/>
            </a:pPr>
            <a:endParaRPr lang="en-US" sz="3200" dirty="0"/>
          </a:p>
          <a:p>
            <a:pPr marL="514350" indent="-514350" algn="just">
              <a:spcBef>
                <a:spcPct val="50000"/>
              </a:spcBef>
              <a:buFontTx/>
              <a:buAutoNum type="arabicPeriod" startAt="2"/>
              <a:defRPr/>
            </a:pPr>
            <a:r>
              <a:rPr lang="en-US" sz="3200" dirty="0"/>
              <a:t>Regarding a particular attribute is real.</a:t>
            </a:r>
          </a:p>
          <a:p>
            <a:pPr marL="514350" indent="-514350" algn="just">
              <a:spcBef>
                <a:spcPct val="50000"/>
              </a:spcBef>
              <a:buFontTx/>
              <a:buAutoNum type="arabicPeriod" startAt="2"/>
              <a:defRPr/>
            </a:pPr>
            <a:endParaRPr lang="en-US" sz="3200" dirty="0"/>
          </a:p>
          <a:p>
            <a:pPr marL="457200" indent="-457200" algn="just">
              <a:spcBef>
                <a:spcPct val="50000"/>
              </a:spcBef>
              <a:defRPr/>
            </a:pPr>
            <a:r>
              <a:rPr lang="en-US" sz="3200" dirty="0"/>
              <a:t>4.	Study of 2 or more attribute in the same population.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</TotalTime>
  <Words>589</Words>
  <Application>Microsoft Office PowerPoint</Application>
  <PresentationFormat>Widescreen</PresentationFormat>
  <Paragraphs>171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Book Antiqua</vt:lpstr>
      <vt:lpstr>Calibri</vt:lpstr>
      <vt:lpstr>Calibri Light</vt:lpstr>
      <vt:lpstr>Times New Roman</vt:lpstr>
      <vt:lpstr>Office Theme</vt:lpstr>
      <vt:lpstr>PowerPoint Presentation</vt:lpstr>
      <vt:lpstr>Specific learning Objectives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Rungta</cp:lastModifiedBy>
  <cp:revision>15</cp:revision>
  <cp:lastPrinted>2022-09-21T03:47:17Z</cp:lastPrinted>
  <dcterms:created xsi:type="dcterms:W3CDTF">2022-05-23T05:15:21Z</dcterms:created>
  <dcterms:modified xsi:type="dcterms:W3CDTF">2022-09-21T03:48:30Z</dcterms:modified>
</cp:coreProperties>
</file>